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E1E2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2377440"/>
            <a:ext cx="12191695" cy="45720"/>
          </a:xfrm>
          <a:prstGeom prst="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14400" y="1097280"/>
            <a:ext cx="100584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400" b="1">
                <a:solidFill>
                  <a:srgbClr val="FFFFFF"/>
                </a:solidFill>
              </a:defRPr>
            </a:pPr>
            <a:r>
              <a:t>Battery &amp; Inverter Shop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201168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000" b="1">
                <a:solidFill>
                  <a:srgbClr val="4361EE"/>
                </a:solidFill>
              </a:defRPr>
            </a:pPr>
            <a:r>
              <a:t>Inventory Management Software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2926080"/>
            <a:ext cx="12191695" cy="27432"/>
          </a:xfrm>
          <a:prstGeom prst="rect">
            <a:avLst/>
          </a:prstGeom>
          <a:solidFill>
            <a:srgbClr val="44445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914400" y="320040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0">
                <a:solidFill>
                  <a:srgbClr val="FFFFFF"/>
                </a:solidFill>
              </a:defRPr>
            </a:pPr>
            <a:r>
              <a:t>Complete User Guide - How to Use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097280" y="3931920"/>
            <a:ext cx="2286000" cy="365760"/>
          </a:xfrm>
          <a:prstGeom prst="roundRect">
            <a:avLst/>
          </a:prstGeom>
          <a:solidFill>
            <a:srgbClr val="2A2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097280" y="3977640"/>
            <a:ext cx="2286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06D6A0"/>
                </a:solidFill>
              </a:defRPr>
            </a:pPr>
            <a:r>
              <a:t>Dashboard &amp; Analytics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3657600" y="3931920"/>
            <a:ext cx="2286000" cy="365760"/>
          </a:xfrm>
          <a:prstGeom prst="roundRect">
            <a:avLst/>
          </a:prstGeom>
          <a:solidFill>
            <a:srgbClr val="2A2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3657600" y="3977640"/>
            <a:ext cx="2286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06D6A0"/>
                </a:solidFill>
              </a:defRPr>
            </a:pPr>
            <a:r>
              <a:t>Product &amp; Inventory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217920" y="3931920"/>
            <a:ext cx="2286000" cy="365760"/>
          </a:xfrm>
          <a:prstGeom prst="roundRect">
            <a:avLst/>
          </a:prstGeom>
          <a:solidFill>
            <a:srgbClr val="2A2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217920" y="3977640"/>
            <a:ext cx="2286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06D6A0"/>
                </a:solidFill>
              </a:defRPr>
            </a:pPr>
            <a:r>
              <a:t>Sales &amp; Invoicing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778240" y="3931920"/>
            <a:ext cx="2286000" cy="365760"/>
          </a:xfrm>
          <a:prstGeom prst="roundRect">
            <a:avLst/>
          </a:prstGeom>
          <a:solidFill>
            <a:srgbClr val="2A2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778240" y="3977640"/>
            <a:ext cx="2286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06D6A0"/>
                </a:solidFill>
              </a:defRPr>
            </a:pPr>
            <a:r>
              <a:t>Purchase Management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1097280" y="4434840"/>
            <a:ext cx="2286000" cy="365760"/>
          </a:xfrm>
          <a:prstGeom prst="roundRect">
            <a:avLst/>
          </a:prstGeom>
          <a:solidFill>
            <a:srgbClr val="2A2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1097280" y="4480560"/>
            <a:ext cx="2286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06D6A0"/>
                </a:solidFill>
              </a:defRPr>
            </a:pPr>
            <a:r>
              <a:t>Customer &amp; Supplier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3657600" y="4434840"/>
            <a:ext cx="2286000" cy="365760"/>
          </a:xfrm>
          <a:prstGeom prst="roundRect">
            <a:avLst/>
          </a:prstGeom>
          <a:solidFill>
            <a:srgbClr val="2A2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3657600" y="4480560"/>
            <a:ext cx="2286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06D6A0"/>
                </a:solidFill>
              </a:defRPr>
            </a:pPr>
            <a:r>
              <a:t>Payment Tracking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6217920" y="4434840"/>
            <a:ext cx="2286000" cy="365760"/>
          </a:xfrm>
          <a:prstGeom prst="roundRect">
            <a:avLst/>
          </a:prstGeom>
          <a:solidFill>
            <a:srgbClr val="2A2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217920" y="4480560"/>
            <a:ext cx="2286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06D6A0"/>
                </a:solidFill>
              </a:defRPr>
            </a:pPr>
            <a:r>
              <a:t>Service Management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8778240" y="4434840"/>
            <a:ext cx="2286000" cy="365760"/>
          </a:xfrm>
          <a:prstGeom prst="roundRect">
            <a:avLst/>
          </a:prstGeom>
          <a:solidFill>
            <a:srgbClr val="2A2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8778240" y="4480560"/>
            <a:ext cx="2286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06D6A0"/>
                </a:solidFill>
              </a:defRPr>
            </a:pPr>
            <a:r>
              <a:t>Reports &amp; Backup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14400" y="5760720"/>
            <a:ext cx="10058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0">
                <a:solidFill>
                  <a:srgbClr val="888899"/>
                </a:solidFill>
              </a:defRPr>
            </a:pPr>
            <a:r>
              <a:t>Default Login: admin / admin123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91440"/>
            <a:ext cx="10972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600" b="1">
                <a:solidFill>
                  <a:srgbClr val="FFFFFF"/>
                </a:solidFill>
              </a:defRPr>
            </a:pPr>
            <a:r>
              <a:t>08  Cash Memo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566928"/>
            <a:ext cx="10972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AABBFF"/>
                </a:solidFill>
              </a:defRPr>
            </a:pPr>
            <a:r>
              <a:t>Quick Cash Sale Receipts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18872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What is a Cash Memo?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1554480"/>
            <a:ext cx="5303520" cy="1280160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731520" y="1645920"/>
            <a:ext cx="493776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1A1A2E"/>
                </a:solidFill>
              </a:defRPr>
            </a:pPr>
            <a:r>
              <a:t>A Cash Memo is a quick receipt for cash sales - simpler than a full invoice. No registered customer required. Ideal for walk-in cash purchases. Memo number auto-generated (CM00001).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00800" y="118872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Cash Memo vs Invoice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400800" y="1554480"/>
            <a:ext cx="5029200" cy="2194560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583680" y="1645920"/>
            <a:ext cx="2286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4361EE"/>
                </a:solidFill>
              </a:defRPr>
            </a:pPr>
            <a:r>
              <a:t>Cash Memo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69680" y="1645920"/>
            <a:ext cx="2286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06D6A0"/>
                </a:solidFill>
              </a:defRPr>
            </a:pPr>
            <a:r>
              <a:t>Invoice (Sales)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583680" y="1965960"/>
            <a:ext cx="2286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Quick cash receipt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869680" y="1965960"/>
            <a:ext cx="2286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Full tax invoice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583680" y="2286000"/>
            <a:ext cx="2286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No customer required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869680" y="2286000"/>
            <a:ext cx="2286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Customer required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583680" y="2606040"/>
            <a:ext cx="2286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No GST/Tax details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869680" y="2606040"/>
            <a:ext cx="2286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GST, HSN, Tax breakup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583680" y="2926080"/>
            <a:ext cx="2286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Prefix: CM00001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869680" y="2926080"/>
            <a:ext cx="2286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Prefix: INV00001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583680" y="3246120"/>
            <a:ext cx="2286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No credit option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869680" y="3246120"/>
            <a:ext cx="2286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Cash or Credit sale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48640" y="301752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How to Create a Cash Memo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31520" y="3383280"/>
            <a:ext cx="5029200" cy="1828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Go to Cash Memo in sidebar -&gt; Click [+ New Cash Memo]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Enter Customer Name &amp; Mobile (optional - for walk-in)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Add items: Product, Description, Qty, Price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Set Payment Method (default: Cash)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Add Notes if needed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Click [Save Cash Memo] -&gt; View &amp; Print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91440"/>
            <a:ext cx="10972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600" b="1">
                <a:solidFill>
                  <a:srgbClr val="FFFFFF"/>
                </a:solidFill>
              </a:defRPr>
            </a:pPr>
            <a:r>
              <a:t>09  Payments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566928"/>
            <a:ext cx="10972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AABBFF"/>
                </a:solidFill>
              </a:defRPr>
            </a:pPr>
            <a:r>
              <a:t>Record, Edit, View &amp; Print Receipts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18872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How to Record a Payment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554480"/>
            <a:ext cx="5029200" cy="2560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Go to Payments in sidebar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Click [Record Payment] button (top right)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Select Payment Type: Customer (Receipt) or Supplier (Payment)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Select Customer/Supplier (dropdown shows balance)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Enter Amount, Date, Payment Method (Cash/UPI/Bank/Cheque)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Enter Reference No (Cheque No, UPI Transaction ID)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Add Notes if needed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Click [Save Payment] -&gt; Balance auto-updates!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00800" y="118872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Payment Actions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400800" y="1554480"/>
            <a:ext cx="5029200" cy="1645920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ounded Rectangle 8"/>
          <p:cNvSpPr/>
          <p:nvPr/>
        </p:nvSpPr>
        <p:spPr>
          <a:xfrm>
            <a:off x="6583680" y="1645920"/>
            <a:ext cx="1097280" cy="347472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675120" y="1682496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4361EE"/>
                </a:solidFill>
              </a:defRPr>
            </a:pPr>
            <a:r>
              <a:t>View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772400" y="1682496"/>
            <a:ext cx="338328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Full payment details with shop header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583680" y="2103120"/>
            <a:ext cx="1097280" cy="347472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6675120" y="2139696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4361EE"/>
                </a:solidFill>
              </a:defRPr>
            </a:pPr>
            <a:r>
              <a:t>Edit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772400" y="2139696"/>
            <a:ext cx="338328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Modify amount, date, method - reverses &amp; re-applies balance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6583680" y="2560320"/>
            <a:ext cx="1097280" cy="347472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6675120" y="2596896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4361EE"/>
                </a:solidFill>
              </a:defRPr>
            </a:pPr>
            <a:r>
              <a:t>Print Receipt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772400" y="2596896"/>
            <a:ext cx="338328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Clean printable receipt with amount in words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48640" y="393192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What Happens on Payment?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31520" y="4297680"/>
            <a:ext cx="50292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Customer/Supplier balance DECREASES by amount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Oldest unpaid sales get paid first (FIFO)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Sales payment_status auto-updates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Receipt number auto-generated (PAY00001)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All changes are transactional (safe)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400800" y="338328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Receipt Includes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583680" y="3749039"/>
            <a:ext cx="502920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Shop name, address, GSTIN, phone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Receipt number &amp; date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Received from / Paid to details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Amount in numbers AND words (Indian format)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Payment method &amp; reference number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Authorized signature line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Print-friendly (opens in new tab)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91440"/>
            <a:ext cx="10972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600" b="1">
                <a:solidFill>
                  <a:srgbClr val="FFFFFF"/>
                </a:solidFill>
              </a:defRPr>
            </a:pPr>
            <a:r>
              <a:t>10  Service Management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566928"/>
            <a:ext cx="10972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AABBFF"/>
                </a:solidFill>
              </a:defRPr>
            </a:pPr>
            <a:r>
              <a:t>Repair, Maintenance &amp; AMC Tracking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18872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How to Create a Service Record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554480"/>
            <a:ext cx="5029200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Go to Service Management in sidebar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Click [+ New Service]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Select Customer, Product (optional), Service Type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Enter Complaint Description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Set Service Date, Technician Name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Set Warranty Status (In/Out of Warranty / AMC)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Click [Save] - Number auto-generated (SRV00001)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00800" y="118872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Service Types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583680" y="1600200"/>
            <a:ext cx="1188720" cy="301752"/>
          </a:xfrm>
          <a:prstGeom prst="roundRect">
            <a:avLst/>
          </a:prstGeom>
          <a:solidFill>
            <a:srgbClr val="E8EE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583680" y="1636776"/>
            <a:ext cx="11887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0">
                <a:solidFill>
                  <a:srgbClr val="4361EE"/>
                </a:solidFill>
              </a:defRPr>
            </a:pPr>
            <a:r>
              <a:t>Repair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955280" y="1600200"/>
            <a:ext cx="1188720" cy="301752"/>
          </a:xfrm>
          <a:prstGeom prst="roundRect">
            <a:avLst/>
          </a:prstGeom>
          <a:solidFill>
            <a:srgbClr val="E8EE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955280" y="1636776"/>
            <a:ext cx="11887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0">
                <a:solidFill>
                  <a:srgbClr val="4361EE"/>
                </a:solidFill>
              </a:defRPr>
            </a:pPr>
            <a:r>
              <a:t>Maintenance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9326880" y="1600200"/>
            <a:ext cx="1188720" cy="301752"/>
          </a:xfrm>
          <a:prstGeom prst="roundRect">
            <a:avLst/>
          </a:prstGeom>
          <a:solidFill>
            <a:srgbClr val="E8EE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9326880" y="1636776"/>
            <a:ext cx="11887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0">
                <a:solidFill>
                  <a:srgbClr val="4361EE"/>
                </a:solidFill>
              </a:defRPr>
            </a:pPr>
            <a:r>
              <a:t>Installation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10698480" y="1600200"/>
            <a:ext cx="1188720" cy="301752"/>
          </a:xfrm>
          <a:prstGeom prst="roundRect">
            <a:avLst/>
          </a:prstGeom>
          <a:solidFill>
            <a:srgbClr val="E8EE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10698480" y="1636776"/>
            <a:ext cx="11887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0">
                <a:solidFill>
                  <a:srgbClr val="4361EE"/>
                </a:solidFill>
              </a:defRPr>
            </a:pPr>
            <a:r>
              <a:t>AMC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583680" y="1984248"/>
            <a:ext cx="1188720" cy="301752"/>
          </a:xfrm>
          <a:prstGeom prst="roundRect">
            <a:avLst/>
          </a:prstGeom>
          <a:solidFill>
            <a:srgbClr val="E8EE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583680" y="2020824"/>
            <a:ext cx="11887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0">
                <a:solidFill>
                  <a:srgbClr val="4361EE"/>
                </a:solidFill>
              </a:defRPr>
            </a:pPr>
            <a:r>
              <a:t>Water Refill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7955280" y="1984248"/>
            <a:ext cx="1188720" cy="301752"/>
          </a:xfrm>
          <a:prstGeom prst="roundRect">
            <a:avLst/>
          </a:prstGeom>
          <a:solidFill>
            <a:srgbClr val="E8EE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7955280" y="2020824"/>
            <a:ext cx="11887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0">
                <a:solidFill>
                  <a:srgbClr val="4361EE"/>
                </a:solidFill>
              </a:defRPr>
            </a:pPr>
            <a:r>
              <a:t>Warranty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9326880" y="1984248"/>
            <a:ext cx="1188720" cy="301752"/>
          </a:xfrm>
          <a:prstGeom prst="roundRect">
            <a:avLst/>
          </a:prstGeom>
          <a:solidFill>
            <a:srgbClr val="E8EE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9326880" y="2020824"/>
            <a:ext cx="11887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0">
                <a:solidFill>
                  <a:srgbClr val="4361EE"/>
                </a:solidFill>
              </a:defRPr>
            </a:pPr>
            <a:r>
              <a:t>Other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48640" y="365760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Service Status Workflow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731520" y="4069080"/>
            <a:ext cx="1554480" cy="365760"/>
          </a:xfrm>
          <a:prstGeom prst="roundRect">
            <a:avLst/>
          </a:prstGeom>
          <a:solidFill>
            <a:srgbClr val="6C757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731520" y="4087368"/>
            <a:ext cx="15544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1">
                <a:solidFill>
                  <a:srgbClr val="FFFFFF"/>
                </a:solidFill>
              </a:defRPr>
            </a:pPr>
            <a:r>
              <a:t>Received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304288" y="4114800"/>
            <a:ext cx="109728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666666"/>
                </a:solidFill>
              </a:defRPr>
            </a:pPr>
            <a:r>
              <a:t>&gt;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2423160" y="4069080"/>
            <a:ext cx="1554480" cy="365760"/>
          </a:xfrm>
          <a:prstGeom prst="roundRect">
            <a:avLst/>
          </a:prstGeom>
          <a:solidFill>
            <a:srgbClr val="118AB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2423160" y="4087368"/>
            <a:ext cx="15544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1">
                <a:solidFill>
                  <a:srgbClr val="FFFFFF"/>
                </a:solidFill>
              </a:defRPr>
            </a:pPr>
            <a:r>
              <a:t>Diagnosing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995928" y="4114800"/>
            <a:ext cx="109728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666666"/>
                </a:solidFill>
              </a:defRPr>
            </a:pPr>
            <a:r>
              <a:t>&gt;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4114800" y="4069080"/>
            <a:ext cx="1554480" cy="365760"/>
          </a:xfrm>
          <a:prstGeom prst="roundRect">
            <a:avLst/>
          </a:prstGeom>
          <a:solidFill>
            <a:srgbClr val="FFD1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4114800" y="4087368"/>
            <a:ext cx="15544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1">
                <a:solidFill>
                  <a:srgbClr val="FFFFFF"/>
                </a:solidFill>
              </a:defRPr>
            </a:pPr>
            <a:r>
              <a:t>In Progress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687568" y="4114800"/>
            <a:ext cx="109728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666666"/>
                </a:solidFill>
              </a:defRPr>
            </a:pPr>
            <a:r>
              <a:t>&gt;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5806440" y="4069080"/>
            <a:ext cx="155448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5806440" y="4087368"/>
            <a:ext cx="15544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1">
                <a:solidFill>
                  <a:srgbClr val="FFFFFF"/>
                </a:solidFill>
              </a:defRPr>
            </a:pPr>
            <a:r>
              <a:t>Ready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379208" y="4114800"/>
            <a:ext cx="109728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666666"/>
                </a:solidFill>
              </a:defRPr>
            </a:pPr>
            <a:r>
              <a:t>&gt;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7498080" y="4069080"/>
            <a:ext cx="1554480" cy="365760"/>
          </a:xfrm>
          <a:prstGeom prst="roundRect">
            <a:avLst/>
          </a:prstGeom>
          <a:solidFill>
            <a:srgbClr val="06D6A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7498080" y="4087368"/>
            <a:ext cx="15544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1">
                <a:solidFill>
                  <a:srgbClr val="FFFFFF"/>
                </a:solidFill>
              </a:defRPr>
            </a:pPr>
            <a:r>
              <a:t>Delivered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9070848" y="4114800"/>
            <a:ext cx="109728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666666"/>
                </a:solidFill>
              </a:defRPr>
            </a:pPr>
            <a:r>
              <a:t>&gt;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9189720" y="4069080"/>
            <a:ext cx="1554480" cy="36576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9189720" y="4087368"/>
            <a:ext cx="15544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1">
                <a:solidFill>
                  <a:srgbClr val="FFFFFF"/>
                </a:solidFill>
              </a:defRPr>
            </a:pPr>
            <a:r>
              <a:t>Cancelled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48640" y="466344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Charges &amp; Billing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31520" y="5029200"/>
            <a:ext cx="50292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Service Charge - Labor/repair charges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Parts Charge - Cost of replacement parts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Total Charge = Service + Parts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Paid Amount - Track service payments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91440"/>
            <a:ext cx="10972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600" b="1">
                <a:solidFill>
                  <a:srgbClr val="FFFFFF"/>
                </a:solidFill>
              </a:defRPr>
            </a:pPr>
            <a:r>
              <a:t>11  Reminders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566928"/>
            <a:ext cx="10972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AABBFF"/>
                </a:solidFill>
              </a:defRPr>
            </a:pPr>
            <a:r>
              <a:t>Never Miss Important Dates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18872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Reminder Types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554480"/>
            <a:ext cx="4754880" cy="320040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14400" y="1591056"/>
            <a:ext cx="1828800" cy="246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4361EE"/>
                </a:solidFill>
              </a:defRPr>
            </a:pPr>
            <a:r>
              <a:t>Warranty Expiry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743200" y="1591056"/>
            <a:ext cx="2560320" cy="246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Alert before product warranty expires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731520" y="1920240"/>
            <a:ext cx="4754880" cy="320040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914400" y="1956816"/>
            <a:ext cx="1828800" cy="246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4361EE"/>
                </a:solidFill>
              </a:defRPr>
            </a:pPr>
            <a:r>
              <a:t>Payment Due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743200" y="1956816"/>
            <a:ext cx="2560320" cy="246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Customer payment deadline approaching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31520" y="2286000"/>
            <a:ext cx="4754880" cy="320040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914400" y="2322576"/>
            <a:ext cx="1828800" cy="246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4361EE"/>
                </a:solidFill>
              </a:defRPr>
            </a:pPr>
            <a:r>
              <a:t>Service Due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743200" y="2322576"/>
            <a:ext cx="2560320" cy="246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Scheduled service/maintenance date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31520" y="2651760"/>
            <a:ext cx="4754880" cy="320040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914400" y="2688336"/>
            <a:ext cx="1828800" cy="246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4361EE"/>
                </a:solidFill>
              </a:defRPr>
            </a:pPr>
            <a:r>
              <a:t>Water Refill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743200" y="2688336"/>
            <a:ext cx="2560320" cy="246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Battery water refill reminder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731520" y="3017520"/>
            <a:ext cx="4754880" cy="320040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914400" y="3054096"/>
            <a:ext cx="1828800" cy="246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4361EE"/>
                </a:solidFill>
              </a:defRPr>
            </a:pPr>
            <a:r>
              <a:t>AMC Renewal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743200" y="3054096"/>
            <a:ext cx="2560320" cy="246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Annual Maintenance Contract renewal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731520" y="3383280"/>
            <a:ext cx="4754880" cy="320040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914400" y="3419856"/>
            <a:ext cx="1828800" cy="246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4361EE"/>
                </a:solidFill>
              </a:defRPr>
            </a:pPr>
            <a:r>
              <a:t>Custom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743200" y="3419856"/>
            <a:ext cx="2560320" cy="246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Any custom reminder you create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400800" y="118872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How to Create a Reminder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583680" y="1554480"/>
            <a:ext cx="5029200" cy="1828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Go to Reminders in sidebar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Click [+ Add Reminder]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Select Reminder Type from dropdown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Link to a Sale, Service, or Customer (optional)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Enter Title &amp; Description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Set Reminder Date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Click [Save] - Appears in dashboard if within 7 days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48640" y="3840480"/>
            <a:ext cx="10972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Dashboard Integration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48640" y="4206240"/>
            <a:ext cx="10972800" cy="1097280"/>
          </a:xfrm>
          <a:prstGeom prst="roundRect">
            <a:avLst/>
          </a:prstGeom>
          <a:solidFill>
            <a:srgbClr val="E8F8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731520" y="4251960"/>
            <a:ext cx="10515600" cy="1005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200">
                <a:solidFill>
                  <a:srgbClr val="1A5A2A"/>
                </a:solidFill>
              </a:defRPr>
            </a:pPr>
            <a:r>
              <a:t>•  Upcoming Reminders count shown in dashboard stat card (next 7 days)</a:t>
            </a:r>
          </a:p>
          <a:p>
            <a:pPr>
              <a:spcAft>
                <a:spcPts val="500"/>
              </a:spcAft>
              <a:defRPr sz="1200">
                <a:solidFill>
                  <a:srgbClr val="1A5A2A"/>
                </a:solidFill>
              </a:defRPr>
            </a:pPr>
            <a:r>
              <a:t>•  Notification bell shows combined count of low stock + upcoming reminders</a:t>
            </a:r>
          </a:p>
          <a:p>
            <a:pPr>
              <a:spcAft>
                <a:spcPts val="500"/>
              </a:spcAft>
              <a:defRPr sz="1200">
                <a:solidFill>
                  <a:srgbClr val="1A5A2A"/>
                </a:solidFill>
              </a:defRPr>
            </a:pPr>
            <a:r>
              <a:t>•  Mark reminders as Completed when done - they stop showing in alerts</a:t>
            </a:r>
          </a:p>
          <a:p>
            <a:pPr>
              <a:spcAft>
                <a:spcPts val="500"/>
              </a:spcAft>
              <a:defRPr sz="1200">
                <a:solidFill>
                  <a:srgbClr val="1A5A2A"/>
                </a:solidFill>
              </a:defRPr>
            </a:pPr>
            <a:r>
              <a:t>•  Reminders can be linked to specific sales, services, or customers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91440"/>
            <a:ext cx="10972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600" b="1">
                <a:solidFill>
                  <a:srgbClr val="FFFFFF"/>
                </a:solidFill>
              </a:defRPr>
            </a:pPr>
            <a:r>
              <a:t>12  Reports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566928"/>
            <a:ext cx="10972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AABBFF"/>
                </a:solidFill>
              </a:defRPr>
            </a:pPr>
            <a:r>
              <a:t>Business Analytics &amp; Export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18872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Available Reports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554480"/>
            <a:ext cx="5120640" cy="402336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68680" y="1591056"/>
            <a:ext cx="201168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4361EE"/>
                </a:solidFill>
              </a:defRPr>
            </a:pPr>
            <a:r>
              <a:t>Sales Report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926080" y="1591056"/>
            <a:ext cx="27432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All invoices with totals, tax, status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731520" y="2011680"/>
            <a:ext cx="5120640" cy="402336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68680" y="2048256"/>
            <a:ext cx="201168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4361EE"/>
                </a:solidFill>
              </a:defRPr>
            </a:pPr>
            <a:r>
              <a:t>Purchase Report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926080" y="2048256"/>
            <a:ext cx="27432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All purchases with supplier details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31520" y="2468880"/>
            <a:ext cx="5120640" cy="402336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68680" y="2505456"/>
            <a:ext cx="201168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4361EE"/>
                </a:solidFill>
              </a:defRPr>
            </a:pPr>
            <a:r>
              <a:t>Payment Report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926080" y="2505456"/>
            <a:ext cx="27432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All payments - customer &amp; supplier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31520" y="2926080"/>
            <a:ext cx="5120640" cy="402336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68680" y="2962656"/>
            <a:ext cx="201168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4361EE"/>
                </a:solidFill>
              </a:defRPr>
            </a:pPr>
            <a:r>
              <a:t>Stock Report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926080" y="2962656"/>
            <a:ext cx="27432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Current stock levels with values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6217920" y="1554480"/>
            <a:ext cx="5120640" cy="402336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355080" y="1591056"/>
            <a:ext cx="201168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4361EE"/>
                </a:solidFill>
              </a:defRPr>
            </a:pPr>
            <a:r>
              <a:t>Customer Report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412480" y="1591056"/>
            <a:ext cx="27432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Customer list with outstanding balances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217920" y="2011680"/>
            <a:ext cx="5120640" cy="402336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6355080" y="2048256"/>
            <a:ext cx="201168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4361EE"/>
                </a:solidFill>
              </a:defRPr>
            </a:pPr>
            <a:r>
              <a:t>Supplier Report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412480" y="2048256"/>
            <a:ext cx="27432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Supplier list with pending payments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6217920" y="2468880"/>
            <a:ext cx="5120640" cy="402336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6355080" y="2505456"/>
            <a:ext cx="201168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4361EE"/>
                </a:solidFill>
              </a:defRPr>
            </a:pPr>
            <a:r>
              <a:t>Service Report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412480" y="2505456"/>
            <a:ext cx="27432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Service records with status &amp; charges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6217920" y="2926080"/>
            <a:ext cx="5120640" cy="402336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6355080" y="2962656"/>
            <a:ext cx="201168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4361EE"/>
                </a:solidFill>
              </a:defRPr>
            </a:pPr>
            <a:r>
              <a:t>Tax Report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412480" y="2962656"/>
            <a:ext cx="27432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GST/Tax collection summary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48640" y="356616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How to Generate Reports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31520" y="3931920"/>
            <a:ext cx="502920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Go to Reports in sidebar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Select Report Type from tabs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Set Date Range (From / To) - defaults to current month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Click [Generate] - Data loads in table below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View totals at bottom of each report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Use date filters to compare periods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400800" y="356616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Date Range Filtering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6400800" y="3931920"/>
            <a:ext cx="5029200" cy="1645920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6583680" y="3977639"/>
            <a:ext cx="4663440" cy="1554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Default: Current month (1st to today)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Custom: Select any From/To date range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Use for: Monthly closing, quarterly review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Tip: Generate reports before backups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91440"/>
            <a:ext cx="10972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600" b="1">
                <a:solidFill>
                  <a:srgbClr val="FFFFFF"/>
                </a:solidFill>
              </a:defRPr>
            </a:pPr>
            <a:r>
              <a:t>13  Settings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566928"/>
            <a:ext cx="10972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AABBFF"/>
                </a:solidFill>
              </a:defRPr>
            </a:pPr>
            <a:r>
              <a:t>Configure Your Software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18872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Shop Information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554480"/>
            <a:ext cx="5029200" cy="1828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Shop Name - Appears on all invoices &amp; receipts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Shop Address - Full address with city, state, pincode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Phone &amp; Email - Contact details on invoices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GSTIN - Your GST number on tax invoices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Currency Symbol - Default: Rs. (changeable)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Shop Logo - Upload logo for invoices &amp; receipts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Invoice Terms - Terms &amp; conditions text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00800" y="118872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Number Prefixes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400800" y="1554480"/>
            <a:ext cx="5029200" cy="1828800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583680" y="1645920"/>
            <a:ext cx="182880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4361EE"/>
                </a:solidFill>
              </a:defRPr>
            </a:pPr>
            <a:r>
              <a:t>Invoice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412480" y="1645920"/>
            <a:ext cx="274320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INV -&gt; INV00001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583680" y="1883664"/>
            <a:ext cx="182880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4361EE"/>
                </a:solidFill>
              </a:defRPr>
            </a:pPr>
            <a:r>
              <a:t>Purchase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412480" y="1883664"/>
            <a:ext cx="274320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PUR -&gt; PUR00001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583680" y="2121408"/>
            <a:ext cx="182880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4361EE"/>
                </a:solidFill>
              </a:defRPr>
            </a:pPr>
            <a:r>
              <a:t>Payment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412480" y="2121408"/>
            <a:ext cx="274320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PAY -&gt; PAY00001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583680" y="2359152"/>
            <a:ext cx="182880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4361EE"/>
                </a:solidFill>
              </a:defRPr>
            </a:pPr>
            <a:r>
              <a:t>Customer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412480" y="2359152"/>
            <a:ext cx="274320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CUS -&gt; CUS00001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583680" y="2596896"/>
            <a:ext cx="182880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4361EE"/>
                </a:solidFill>
              </a:defRPr>
            </a:pPr>
            <a:r>
              <a:t>Supplier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412480" y="2596896"/>
            <a:ext cx="274320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SUP -&gt; SUP00001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583680" y="2834640"/>
            <a:ext cx="182880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4361EE"/>
                </a:solidFill>
              </a:defRPr>
            </a:pPr>
            <a:r>
              <a:t>Service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412480" y="2834640"/>
            <a:ext cx="274320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SRV -&gt; SRV00001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583680" y="3072384"/>
            <a:ext cx="182880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4361EE"/>
                </a:solidFill>
              </a:defRPr>
            </a:pPr>
            <a:r>
              <a:t>Memo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412480" y="3072384"/>
            <a:ext cx="274320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CM -&gt; CM00001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48640" y="356616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Users &amp; Roles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31520" y="3931920"/>
            <a:ext cx="50292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Admin - Full access to all modules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Staff - Dashboard, Customers, Products, Sales, Payments, Services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Accountant - Dashboard, Sales, Payments, Reports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Create users with username, email, password, role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Users can change their own password &amp; profile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400800" y="356616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Database Backup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583680" y="3931920"/>
            <a:ext cx="50292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Go to Settings -&gt; Backup tab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Click [Create Backup] - Downloads .sql file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Includes all data: products, sales, purchases, etc.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Store backups safely - your data safety net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Recommended: Weekly backups minimum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91440"/>
            <a:ext cx="10972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600" b="1">
                <a:solidFill>
                  <a:srgbClr val="FFFFFF"/>
                </a:solidFill>
              </a:defRPr>
            </a:pPr>
            <a:r>
              <a:t>Tips &amp; Best Practices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566928"/>
            <a:ext cx="10972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AABBFF"/>
                </a:solidFill>
              </a:defRPr>
            </a:pPr>
            <a:r>
              <a:t>Work Smarter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18872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Data Entry Tips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554480"/>
            <a:ext cx="5029200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Use global search bar (top) to find products &amp; invoices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Product prices auto-fill from selling/purchase price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Click [Full] button in sales to auto-fill paid amount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Use Tab key to move between form fields quickly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All forms have CSRF protection - don't navigate away while submitting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Dates default to today - change only for back-dated entries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00800" y="118872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Security Best Practices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583680" y="1554480"/>
            <a:ext cx="5029200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Change default admin password immediately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Create separate user accounts for each staff member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Assign minimum required role (Staff/Accountant)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Set display_errors to 0 in production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Enable HTTPS on production servers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Regular database backups - use built-in tool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Keep PHP and MySQL updated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" y="347472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Common Workflows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31520" y="3840480"/>
            <a:ext cx="5029200" cy="329184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68680" y="3877056"/>
            <a:ext cx="13716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4361EE"/>
                </a:solidFill>
              </a:defRPr>
            </a:pPr>
            <a:r>
              <a:t>Complete Sale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286000" y="3877056"/>
            <a:ext cx="329184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666666"/>
                </a:solidFill>
              </a:defRPr>
            </a:pPr>
            <a:r>
              <a:t>Add Customer -&gt; Create Sale -&gt; Set Paid -&gt; Generate Invoice -&gt; Print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731520" y="4224528"/>
            <a:ext cx="5029200" cy="329184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68680" y="4261104"/>
            <a:ext cx="13716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4361EE"/>
                </a:solidFill>
              </a:defRPr>
            </a:pPr>
            <a:r>
              <a:t>Complete Purchase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286000" y="4261104"/>
            <a:ext cx="329184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666666"/>
                </a:solidFill>
              </a:defRPr>
            </a:pPr>
            <a:r>
              <a:t>Add Supplier -&gt; Create Purchase -&gt; Stock updates -&gt; Record Payment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731520" y="4608576"/>
            <a:ext cx="5029200" cy="329184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68680" y="4645152"/>
            <a:ext cx="13716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4361EE"/>
                </a:solidFill>
              </a:defRPr>
            </a:pPr>
            <a:r>
              <a:t>Customer Payment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286000" y="4645152"/>
            <a:ext cx="329184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666666"/>
                </a:solidFill>
              </a:defRPr>
            </a:pPr>
            <a:r>
              <a:t>Record Payment -&gt; Select Customer -&gt; Amount -&gt; Save -&gt; Print Receipt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731520" y="4992624"/>
            <a:ext cx="5029200" cy="329184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868680" y="5029200"/>
            <a:ext cx="13716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4361EE"/>
                </a:solidFill>
              </a:defRPr>
            </a:pPr>
            <a:r>
              <a:t>Service Tracking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286000" y="5029200"/>
            <a:ext cx="329184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666666"/>
                </a:solidFill>
              </a:defRPr>
            </a:pPr>
            <a:r>
              <a:t>Create Service -&gt; Update Status -&gt; Add Charges -&gt; Deliver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400800" y="347472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Troubleshooting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583680" y="3840480"/>
            <a:ext cx="502920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Blank page / 500 error -&gt; Check PHP version (7.4+), error logs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DB connection failed -&gt; Verify credentials in config/database.php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Uploads not working -&gt; Check directory permissions (755)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CSRF token errors -&gt; Clear browser cookies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Invoice not printing -&gt; Check popup blocker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E1E2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2194560"/>
            <a:ext cx="12191695" cy="45720"/>
          </a:xfrm>
          <a:prstGeom prst="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14400" y="1188720"/>
            <a:ext cx="1005840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400" b="1">
                <a:solidFill>
                  <a:srgbClr val="FFFFFF"/>
                </a:solidFill>
              </a:defRPr>
            </a:pPr>
            <a:r>
              <a:t>Thank You!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23774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600" b="1">
                <a:solidFill>
                  <a:srgbClr val="4361EE"/>
                </a:solidFill>
              </a:defRPr>
            </a:pPr>
            <a:r>
              <a:t>Battery &amp; Inverter Shop Inventory Software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3017520"/>
            <a:ext cx="12191695" cy="27432"/>
          </a:xfrm>
          <a:prstGeom prst="rect">
            <a:avLst/>
          </a:prstGeom>
          <a:solidFill>
            <a:srgbClr val="44445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914400" y="329184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FFFFFF"/>
                </a:solidFill>
              </a:defRPr>
            </a:pPr>
            <a:r>
              <a:t>You're all set to manage your shop efficiently!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2286000" y="3931920"/>
            <a:ext cx="3840480" cy="347472"/>
          </a:xfrm>
          <a:prstGeom prst="roundRect">
            <a:avLst/>
          </a:prstGeom>
          <a:solidFill>
            <a:srgbClr val="2A2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2377440" y="3968496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06D6A0"/>
                </a:solidFill>
              </a:defRPr>
            </a:pPr>
            <a:r>
              <a:t>OK  Dashboard for daily overview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2286000" y="4370832"/>
            <a:ext cx="3840480" cy="347472"/>
          </a:xfrm>
          <a:prstGeom prst="roundRect">
            <a:avLst/>
          </a:prstGeom>
          <a:solidFill>
            <a:srgbClr val="2A2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2377440" y="4407408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06D6A0"/>
                </a:solidFill>
              </a:defRPr>
            </a:pPr>
            <a:r>
              <a:t>OK  Customers &amp; Suppliers management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286000" y="4809744"/>
            <a:ext cx="3840480" cy="347472"/>
          </a:xfrm>
          <a:prstGeom prst="roundRect">
            <a:avLst/>
          </a:prstGeom>
          <a:solidFill>
            <a:srgbClr val="2A2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2377440" y="484632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06D6A0"/>
                </a:solidFill>
              </a:defRPr>
            </a:pPr>
            <a:r>
              <a:t>OK  Products with auto stock tracking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2286000" y="5248656"/>
            <a:ext cx="3840480" cy="347472"/>
          </a:xfrm>
          <a:prstGeom prst="roundRect">
            <a:avLst/>
          </a:prstGeom>
          <a:solidFill>
            <a:srgbClr val="2A2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2377440" y="5285232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06D6A0"/>
                </a:solidFill>
              </a:defRPr>
            </a:pPr>
            <a:r>
              <a:t>OK  Sales invoices with tax calculation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2286000" y="5687568"/>
            <a:ext cx="3840480" cy="347472"/>
          </a:xfrm>
          <a:prstGeom prst="roundRect">
            <a:avLst/>
          </a:prstGeom>
          <a:solidFill>
            <a:srgbClr val="2A2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2377440" y="5724144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06D6A0"/>
                </a:solidFill>
              </a:defRPr>
            </a:pPr>
            <a:r>
              <a:t>OK  Purchase recording with stock updates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400800" y="3931920"/>
            <a:ext cx="3840480" cy="347472"/>
          </a:xfrm>
          <a:prstGeom prst="roundRect">
            <a:avLst/>
          </a:prstGeom>
          <a:solidFill>
            <a:srgbClr val="2A2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492240" y="3968496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06D6A0"/>
                </a:solidFill>
              </a:defRPr>
            </a:pPr>
            <a:r>
              <a:t>OK  Payments with printable receipts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6400800" y="4370832"/>
            <a:ext cx="3840480" cy="347472"/>
          </a:xfrm>
          <a:prstGeom prst="roundRect">
            <a:avLst/>
          </a:prstGeom>
          <a:solidFill>
            <a:srgbClr val="2A2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492240" y="4407408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06D6A0"/>
                </a:solidFill>
              </a:defRPr>
            </a:pPr>
            <a:r>
              <a:t>OK  Service &amp; repair tracking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400800" y="4809744"/>
            <a:ext cx="3840480" cy="347472"/>
          </a:xfrm>
          <a:prstGeom prst="roundRect">
            <a:avLst/>
          </a:prstGeom>
          <a:solidFill>
            <a:srgbClr val="2A2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6492240" y="484632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06D6A0"/>
                </a:solidFill>
              </a:defRPr>
            </a:pPr>
            <a:r>
              <a:t>OK  Reminders for warranties &amp; dues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6400800" y="5248656"/>
            <a:ext cx="3840480" cy="347472"/>
          </a:xfrm>
          <a:prstGeom prst="roundRect">
            <a:avLst/>
          </a:prstGeom>
          <a:solidFill>
            <a:srgbClr val="2A2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6492240" y="5285232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06D6A0"/>
                </a:solidFill>
              </a:defRPr>
            </a:pPr>
            <a:r>
              <a:t>OK  Reports for business insights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6400800" y="5687568"/>
            <a:ext cx="3840480" cy="347472"/>
          </a:xfrm>
          <a:prstGeom prst="roundRect">
            <a:avLst/>
          </a:prstGeom>
          <a:solidFill>
            <a:srgbClr val="2A2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6492240" y="5724144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06D6A0"/>
                </a:solidFill>
              </a:defRPr>
            </a:pPr>
            <a:r>
              <a:t>OK  Settings for full customization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14400" y="5943600"/>
            <a:ext cx="10058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888899"/>
                </a:solidFill>
              </a:defRPr>
            </a:pPr>
            <a:r>
              <a:t>Default Login: admin / admin123  |  Remember to change password after first login!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91440"/>
            <a:ext cx="10972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600" b="1">
                <a:solidFill>
                  <a:srgbClr val="FFFFFF"/>
                </a:solidFill>
              </a:defRPr>
            </a:pPr>
            <a:r>
              <a:t>Table of Contents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566928"/>
            <a:ext cx="10972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AABBFF"/>
                </a:solidFill>
              </a:defRPr>
            </a:pPr>
            <a:r>
              <a:t>What you'll learn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1280160"/>
            <a:ext cx="5394960" cy="384048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40080" y="1325880"/>
            <a:ext cx="457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4361EE"/>
                </a:solidFill>
              </a:defRPr>
            </a:pPr>
            <a:r>
              <a:t>01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97280" y="1307592"/>
            <a:ext cx="22860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1A1A2E"/>
                </a:solidFill>
              </a:defRPr>
            </a:pPr>
            <a:r>
              <a:t>Getting Started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383280" y="1325880"/>
            <a:ext cx="2286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Installation, Login, Initial Setup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1719072"/>
            <a:ext cx="5394960" cy="384048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40080" y="1764792"/>
            <a:ext cx="457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4361EE"/>
                </a:solidFill>
              </a:defRPr>
            </a:pPr>
            <a:r>
              <a:t>02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7280" y="1746504"/>
            <a:ext cx="22860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1A1A2E"/>
                </a:solidFill>
              </a:defRPr>
            </a:pPr>
            <a:r>
              <a:t>Dashboard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383280" y="1764792"/>
            <a:ext cx="2286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Overview, Charts, Stats, Alerts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48640" y="2157984"/>
            <a:ext cx="5394960" cy="384048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0080" y="2203704"/>
            <a:ext cx="457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4361EE"/>
                </a:solidFill>
              </a:defRPr>
            </a:pPr>
            <a:r>
              <a:t>03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97280" y="2185416"/>
            <a:ext cx="22860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1A1A2E"/>
                </a:solidFill>
              </a:defRPr>
            </a:pPr>
            <a:r>
              <a:t>Customer Management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383280" y="2203704"/>
            <a:ext cx="2286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Add, Edit, View, Delete Customers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48640" y="2596896"/>
            <a:ext cx="5394960" cy="384048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40080" y="2642616"/>
            <a:ext cx="457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4361EE"/>
                </a:solidFill>
              </a:defRPr>
            </a:pPr>
            <a:r>
              <a:t>04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97280" y="2624328"/>
            <a:ext cx="22860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1A1A2E"/>
                </a:solidFill>
              </a:defRPr>
            </a:pPr>
            <a:r>
              <a:t>Supplier Management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383280" y="2642616"/>
            <a:ext cx="2286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Add, Edit, View Suppliers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48640" y="3035808"/>
            <a:ext cx="5394960" cy="384048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640080" y="3081528"/>
            <a:ext cx="457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4361EE"/>
                </a:solidFill>
              </a:defRPr>
            </a:pPr>
            <a:r>
              <a:t>05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097280" y="3063240"/>
            <a:ext cx="22860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1A1A2E"/>
                </a:solidFill>
              </a:defRPr>
            </a:pPr>
            <a:r>
              <a:t>Product &amp; Inventory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383280" y="3081528"/>
            <a:ext cx="2286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Products, Categories, Brands, Stock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548640" y="3474720"/>
            <a:ext cx="5394960" cy="384048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640080" y="3520440"/>
            <a:ext cx="457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4361EE"/>
                </a:solidFill>
              </a:defRPr>
            </a:pPr>
            <a:r>
              <a:t>06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097280" y="3502152"/>
            <a:ext cx="22860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1A1A2E"/>
                </a:solidFill>
              </a:defRPr>
            </a:pPr>
            <a:r>
              <a:t>Sales &amp; Invoicing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383280" y="3520440"/>
            <a:ext cx="2286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Create Invoice, Edit, View, Print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548640" y="3913632"/>
            <a:ext cx="5394960" cy="384048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640080" y="3959352"/>
            <a:ext cx="457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4361EE"/>
                </a:solidFill>
              </a:defRPr>
            </a:pPr>
            <a:r>
              <a:t>07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097280" y="3941064"/>
            <a:ext cx="22860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1A1A2E"/>
                </a:solidFill>
              </a:defRPr>
            </a:pPr>
            <a:r>
              <a:t>Purchase Management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383280" y="3959352"/>
            <a:ext cx="2286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Record Purchases, Edit, View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6309360" y="1280160"/>
            <a:ext cx="5394960" cy="384048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6400800" y="1325880"/>
            <a:ext cx="457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4361EE"/>
                </a:solidFill>
              </a:defRPr>
            </a:pPr>
            <a:r>
              <a:t>08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858000" y="1307592"/>
            <a:ext cx="22860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1A1A2E"/>
                </a:solidFill>
              </a:defRPr>
            </a:pPr>
            <a:r>
              <a:t>Cash Memo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9144000" y="1325880"/>
            <a:ext cx="2286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Create &amp; Print Cash Memos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6309360" y="1719072"/>
            <a:ext cx="5394960" cy="384048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6400800" y="1764792"/>
            <a:ext cx="457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4361EE"/>
                </a:solidFill>
              </a:defRPr>
            </a:pPr>
            <a:r>
              <a:t>09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858000" y="1746504"/>
            <a:ext cx="22860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1A1A2E"/>
                </a:solidFill>
              </a:defRPr>
            </a:pPr>
            <a:r>
              <a:t>Payments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9144000" y="1764792"/>
            <a:ext cx="2286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Record, Edit, View, Print Receipt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6309360" y="2157984"/>
            <a:ext cx="5394960" cy="384048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6400800" y="2203704"/>
            <a:ext cx="457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4361EE"/>
                </a:solidFill>
              </a:defRPr>
            </a:pPr>
            <a:r>
              <a:t>10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858000" y="2185416"/>
            <a:ext cx="22860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1A1A2E"/>
                </a:solidFill>
              </a:defRPr>
            </a:pPr>
            <a:r>
              <a:t>Service Management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9144000" y="2203704"/>
            <a:ext cx="2286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Repair, Maintenance, AMC Tracking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6309360" y="2596896"/>
            <a:ext cx="5394960" cy="384048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TextBox 45"/>
          <p:cNvSpPr txBox="1"/>
          <p:nvPr/>
        </p:nvSpPr>
        <p:spPr>
          <a:xfrm>
            <a:off x="6400800" y="2642616"/>
            <a:ext cx="457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4361EE"/>
                </a:solidFill>
              </a:defRPr>
            </a:pPr>
            <a:r>
              <a:t>11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6858000" y="2624328"/>
            <a:ext cx="22860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1A1A2E"/>
                </a:solidFill>
              </a:defRPr>
            </a:pPr>
            <a:r>
              <a:t>Reminders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9144000" y="2642616"/>
            <a:ext cx="2286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Warranty, Payment, Service Due Alerts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309360" y="3035808"/>
            <a:ext cx="5394960" cy="384048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TextBox 49"/>
          <p:cNvSpPr txBox="1"/>
          <p:nvPr/>
        </p:nvSpPr>
        <p:spPr>
          <a:xfrm>
            <a:off x="6400800" y="3081528"/>
            <a:ext cx="457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4361EE"/>
                </a:solidFill>
              </a:defRPr>
            </a:pPr>
            <a:r>
              <a:t>12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6858000" y="3063240"/>
            <a:ext cx="22860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1A1A2E"/>
                </a:solidFill>
              </a:defRPr>
            </a:pPr>
            <a:r>
              <a:t>Reports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9144000" y="3081528"/>
            <a:ext cx="2286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Sales, Purchase, Payment, Stock Reports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6309360" y="3474720"/>
            <a:ext cx="5394960" cy="384048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4" name="TextBox 53"/>
          <p:cNvSpPr txBox="1"/>
          <p:nvPr/>
        </p:nvSpPr>
        <p:spPr>
          <a:xfrm>
            <a:off x="6400800" y="3520440"/>
            <a:ext cx="457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4361EE"/>
                </a:solidFill>
              </a:defRPr>
            </a:pPr>
            <a:r>
              <a:t>13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6858000" y="3502152"/>
            <a:ext cx="22860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1A1A2E"/>
                </a:solidFill>
              </a:defRPr>
            </a:pPr>
            <a:r>
              <a:t>Settings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9144000" y="3520440"/>
            <a:ext cx="2286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Shop Info, Users, Backup, Configuration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91440"/>
            <a:ext cx="10972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600" b="1">
                <a:solidFill>
                  <a:srgbClr val="FFFFFF"/>
                </a:solidFill>
              </a:defRPr>
            </a:pPr>
            <a:r>
              <a:t>01  Getting Started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566928"/>
            <a:ext cx="10972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AABBFF"/>
                </a:solidFill>
              </a:defRPr>
            </a:pPr>
            <a:r>
              <a:t>Installation &amp; First Login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18872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4361EE"/>
                </a:solidFill>
              </a:defRPr>
            </a:pPr>
            <a:r>
              <a:t>System Requirements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554480"/>
            <a:ext cx="502920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PHP 7.4 or higher (PHP 8.x recommended)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MySQL 5.7 or higher (or MariaDB 10.x)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Apache / Nginx web server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mod_rewrite enabled (Apache)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Write permissions for uploads directory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00800" y="118872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4361EE"/>
                </a:solidFill>
              </a:defRPr>
            </a:pPr>
            <a:r>
              <a:t>Default Login Credentials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400800" y="1554480"/>
            <a:ext cx="5029200" cy="1005840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675120" y="1645920"/>
            <a:ext cx="1828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666666"/>
                </a:solidFill>
              </a:defRPr>
            </a:pPr>
            <a:r>
              <a:t>Username: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503920" y="1645920"/>
            <a:ext cx="22860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1A1A2E"/>
                </a:solidFill>
              </a:defRPr>
            </a:pPr>
            <a:r>
              <a:t>admin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675120" y="2057400"/>
            <a:ext cx="1828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666666"/>
                </a:solidFill>
              </a:defRPr>
            </a:pPr>
            <a:r>
              <a:t>Password: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503920" y="2057400"/>
            <a:ext cx="22860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1A1A2E"/>
                </a:solidFill>
              </a:defRPr>
            </a:pPr>
            <a:r>
              <a:t>admin123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48640" y="274320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4361EE"/>
                </a:solidFill>
              </a:defRPr>
            </a:pPr>
            <a:r>
              <a:t>Installation Steps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520" y="3108960"/>
            <a:ext cx="5029200" cy="1828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Copy files to web server document root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Create MySQL database: battery_inventory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Import database.sql via phpMyAdmin or CLI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Edit config/database.php with DB credentials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Set SITE_URL in config/database.php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Set directory permissions (755) for uploads/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Open browser, go to login.php, login &amp; configure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00800" y="274320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4361EE"/>
                </a:solidFill>
              </a:defRPr>
            </a:pPr>
            <a:r>
              <a:t>First-Time Setup Checklist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583680" y="3108960"/>
            <a:ext cx="502920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Settings: Update shop name, address, GST, phone, email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Add Categories &amp; Brands (Products page)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Add Suppliers (Suppliers module)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Add Products with opening stock (Products module)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Create staff user accounts (Users &amp; Roles)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Change default admin password immediately!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91440"/>
            <a:ext cx="10972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600" b="1">
                <a:solidFill>
                  <a:srgbClr val="FFFFFF"/>
                </a:solidFill>
              </a:defRPr>
            </a:pPr>
            <a:r>
              <a:t>02  Dashboard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566928"/>
            <a:ext cx="10972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AABBFF"/>
                </a:solidFill>
              </a:defRPr>
            </a:pPr>
            <a:r>
              <a:t>Your Command Center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188720"/>
            <a:ext cx="10972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666666"/>
                </a:solidFill>
              </a:defRPr>
            </a:pPr>
            <a:r>
              <a:t>After login, the Dashboard gives you a complete overview of your business at a glance.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1737360"/>
            <a:ext cx="2651760" cy="9144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48640" y="1737360"/>
            <a:ext cx="2651760" cy="45720"/>
          </a:xfrm>
          <a:prstGeom prst="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685800" y="1828800"/>
            <a:ext cx="237744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Today's Sales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" y="2057400"/>
            <a:ext cx="237744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4361EE"/>
                </a:solidFill>
              </a:defRPr>
            </a:pPr>
            <a:r>
              <a:t>Rs. 0.00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3383280" y="1737360"/>
            <a:ext cx="2651760" cy="9144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3383280" y="1737360"/>
            <a:ext cx="2651760" cy="45720"/>
          </a:xfrm>
          <a:prstGeom prst="rect">
            <a:avLst/>
          </a:prstGeom>
          <a:solidFill>
            <a:srgbClr val="06D6A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3520440" y="1828800"/>
            <a:ext cx="237744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Monthly Sales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520440" y="2057400"/>
            <a:ext cx="237744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06D6A0"/>
                </a:solidFill>
              </a:defRPr>
            </a:pPr>
            <a:r>
              <a:t>Rs. 0.00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217920" y="1737360"/>
            <a:ext cx="2651760" cy="9144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6217920" y="1737360"/>
            <a:ext cx="2651760" cy="45720"/>
          </a:xfrm>
          <a:prstGeom prst="rect">
            <a:avLst/>
          </a:prstGeom>
          <a:solidFill>
            <a:srgbClr val="FFD1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6355080" y="1828800"/>
            <a:ext cx="237744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Pending Payments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355080" y="2057400"/>
            <a:ext cx="237744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FFD166"/>
                </a:solidFill>
              </a:defRPr>
            </a:pPr>
            <a:r>
              <a:t>Rs. 0.00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9052560" y="1737360"/>
            <a:ext cx="2651760" cy="9144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9052560" y="1737360"/>
            <a:ext cx="2651760" cy="45720"/>
          </a:xfrm>
          <a:prstGeom prst="rect">
            <a:avLst/>
          </a:prstGeom>
          <a:solidFill>
            <a:srgbClr val="118AB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9189720" y="1828800"/>
            <a:ext cx="237744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Total Products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189720" y="2057400"/>
            <a:ext cx="237744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118AB2"/>
                </a:solidFill>
              </a:defRPr>
            </a:pPr>
            <a:r>
              <a:t>0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48640" y="2834640"/>
            <a:ext cx="2651760" cy="9144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ectangle 22"/>
          <p:cNvSpPr/>
          <p:nvPr/>
        </p:nvSpPr>
        <p:spPr>
          <a:xfrm>
            <a:off x="548640" y="2834640"/>
            <a:ext cx="2651760" cy="45720"/>
          </a:xfrm>
          <a:prstGeom prst="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685800" y="2926080"/>
            <a:ext cx="237744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Total Customers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85800" y="3154680"/>
            <a:ext cx="237744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4361EE"/>
                </a:solidFill>
              </a:defRPr>
            </a:pPr>
            <a:r>
              <a:t>0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383280" y="2834640"/>
            <a:ext cx="2651760" cy="9144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Rectangle 26"/>
          <p:cNvSpPr/>
          <p:nvPr/>
        </p:nvSpPr>
        <p:spPr>
          <a:xfrm>
            <a:off x="3383280" y="2834640"/>
            <a:ext cx="2651760" cy="45720"/>
          </a:xfrm>
          <a:prstGeom prst="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3520440" y="2926080"/>
            <a:ext cx="237744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Low Stock Items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520440" y="3154680"/>
            <a:ext cx="237744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EF476F"/>
                </a:solidFill>
              </a:defRPr>
            </a:pPr>
            <a:r>
              <a:t>0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6217920" y="2834640"/>
            <a:ext cx="2651760" cy="9144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Rectangle 30"/>
          <p:cNvSpPr/>
          <p:nvPr/>
        </p:nvSpPr>
        <p:spPr>
          <a:xfrm>
            <a:off x="6217920" y="2834640"/>
            <a:ext cx="2651760" cy="45720"/>
          </a:xfrm>
          <a:prstGeom prst="rect">
            <a:avLst/>
          </a:prstGeom>
          <a:solidFill>
            <a:srgbClr val="FFD1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6355080" y="2926080"/>
            <a:ext cx="237744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Active Services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355080" y="3154680"/>
            <a:ext cx="237744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FFD166"/>
                </a:solidFill>
              </a:defRPr>
            </a:pPr>
            <a:r>
              <a:t>0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9052560" y="2834640"/>
            <a:ext cx="2651760" cy="9144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Rectangle 34"/>
          <p:cNvSpPr/>
          <p:nvPr/>
        </p:nvSpPr>
        <p:spPr>
          <a:xfrm>
            <a:off x="9052560" y="2834640"/>
            <a:ext cx="2651760" cy="45720"/>
          </a:xfrm>
          <a:prstGeom prst="rect">
            <a:avLst/>
          </a:prstGeom>
          <a:solidFill>
            <a:srgbClr val="06D6A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9189720" y="2926080"/>
            <a:ext cx="237744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Upcoming Reminders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9189720" y="3154680"/>
            <a:ext cx="237744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06D6A0"/>
                </a:solidFill>
              </a:defRPr>
            </a:pPr>
            <a:r>
              <a:t>0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48640" y="393192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Dashboard Features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31520" y="4297680"/>
            <a:ext cx="502920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Sales Overview chart - Last 12 months trend line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Stock by Category - Doughnut chart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Recent Sales table - Last 8 invoices with status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Low Stock Alerts - Products below minimum level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Notification bell - Low stock + upcoming reminders count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Global search - Search products, invoices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400800" y="393192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Sidebar Navigation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583680" y="4297680"/>
            <a:ext cx="502920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Dashboard, Customers, Suppliers, Products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Categories &amp; Brands, Purchases, Sales &amp; Invoices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Cash Memo, Payments, Services, Reminders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Reports, Users &amp; Roles, Settings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91440"/>
            <a:ext cx="10972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600" b="1">
                <a:solidFill>
                  <a:srgbClr val="FFFFFF"/>
                </a:solidFill>
              </a:defRPr>
            </a:pPr>
            <a:r>
              <a:t>03  Customer Management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566928"/>
            <a:ext cx="10972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AABBFF"/>
                </a:solidFill>
              </a:defRPr>
            </a:pPr>
            <a:r>
              <a:t>Add, Edit, View &amp; Manage Customers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18872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How to Add a Customer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554480"/>
            <a:ext cx="5029200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Click Customers in the sidebar menu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Click the [+ Add Customer] button (top right)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Fill in the form: Name*, Mobile*, Email, GST Number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Enter Address, City, State, Pincode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Set Credit Limit (optional - for credit sales)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Click [Save Customer] - Code auto-generated (CUS00001)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00800" y="118872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Customer Fields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400800" y="1554480"/>
            <a:ext cx="5029200" cy="2011680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583680" y="1645920"/>
            <a:ext cx="164592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4361EE"/>
                </a:solidFill>
              </a:defRPr>
            </a:pPr>
            <a:r>
              <a:t>Customer Code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0" y="1645920"/>
            <a:ext cx="283464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Auto-generated (CUS00001)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583680" y="1883664"/>
            <a:ext cx="164592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4361EE"/>
                </a:solidFill>
              </a:defRPr>
            </a:pPr>
            <a:r>
              <a:t>Customer Name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29600" y="1883664"/>
            <a:ext cx="283464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Full name *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583680" y="2121408"/>
            <a:ext cx="164592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4361EE"/>
                </a:solidFill>
              </a:defRPr>
            </a:pPr>
            <a:r>
              <a:t>Mobile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229600" y="2121408"/>
            <a:ext cx="283464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Primary contact *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583680" y="2359152"/>
            <a:ext cx="164592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4361EE"/>
                </a:solidFill>
              </a:defRPr>
            </a:pPr>
            <a:r>
              <a:t>Email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0" y="2359152"/>
            <a:ext cx="283464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Email address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583680" y="2596896"/>
            <a:ext cx="164592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4361EE"/>
                </a:solidFill>
              </a:defRPr>
            </a:pPr>
            <a:r>
              <a:t>GST Number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229600" y="2596896"/>
            <a:ext cx="283464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GSTIN for tax invoices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583680" y="2834640"/>
            <a:ext cx="164592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4361EE"/>
                </a:solidFill>
              </a:defRPr>
            </a:pPr>
            <a:r>
              <a:t>Address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229600" y="2834640"/>
            <a:ext cx="283464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Complete address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583680" y="3072384"/>
            <a:ext cx="164592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4361EE"/>
                </a:solidFill>
              </a:defRPr>
            </a:pPr>
            <a:r>
              <a:t>Credit Limit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229600" y="3072384"/>
            <a:ext cx="283464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Maximum allowed credit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583680" y="3310128"/>
            <a:ext cx="164592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4361EE"/>
                </a:solidFill>
              </a:defRPr>
            </a:pPr>
            <a:r>
              <a:t>Balance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229600" y="3310128"/>
            <a:ext cx="283464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Auto-calculated outstanding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48640" y="3749039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Customer Actions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31520" y="4114800"/>
            <a:ext cx="50292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View - See full customer details &amp; balance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Edit - Modify customer information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Delete - Soft delete (keeps history)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Search - Find customers by name/mobile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Balance auto-updates on sales &amp; payments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400800" y="3749039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06D6A0"/>
                </a:solidFill>
              </a:defRPr>
            </a:pPr>
            <a:r>
              <a:t>Pro Tips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400800" y="4114800"/>
            <a:ext cx="5029200" cy="1371600"/>
          </a:xfrm>
          <a:prstGeom prst="roundRect">
            <a:avLst/>
          </a:prstGeom>
          <a:solidFill>
            <a:srgbClr val="E8F8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6583680" y="4160520"/>
            <a:ext cx="466344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100">
                <a:solidFill>
                  <a:srgbClr val="1A5A2A"/>
                </a:solidFill>
              </a:defRPr>
            </a:pPr>
            <a:r>
              <a:t>•  Add GST Number for B2B customers - appears on invoices</a:t>
            </a:r>
          </a:p>
          <a:p>
            <a:pPr>
              <a:spcAft>
                <a:spcPts val="500"/>
              </a:spcAft>
              <a:defRPr sz="1100">
                <a:solidFill>
                  <a:srgbClr val="1A5A2A"/>
                </a:solidFill>
              </a:defRPr>
            </a:pPr>
            <a:r>
              <a:t>•  Set credit limits to control customer debt</a:t>
            </a:r>
          </a:p>
          <a:p>
            <a:pPr>
              <a:spcAft>
                <a:spcPts val="500"/>
              </a:spcAft>
              <a:defRPr sz="1100">
                <a:solidFill>
                  <a:srgbClr val="1A5A2A"/>
                </a:solidFill>
              </a:defRPr>
            </a:pPr>
            <a:r>
              <a:t>•  Deactivated customers hidden but history preserved</a:t>
            </a:r>
          </a:p>
          <a:p>
            <a:pPr>
              <a:spcAft>
                <a:spcPts val="500"/>
              </a:spcAft>
              <a:defRPr sz="1100">
                <a:solidFill>
                  <a:srgbClr val="1A5A2A"/>
                </a:solidFill>
              </a:defRPr>
            </a:pPr>
            <a:r>
              <a:t>•  Customer balance is fully auto-managed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91440"/>
            <a:ext cx="10972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600" b="1">
                <a:solidFill>
                  <a:srgbClr val="FFFFFF"/>
                </a:solidFill>
              </a:defRPr>
            </a:pPr>
            <a:r>
              <a:t>04  Supplier Management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566928"/>
            <a:ext cx="10972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AABBFF"/>
                </a:solidFill>
              </a:defRPr>
            </a:pPr>
            <a:r>
              <a:t>Manage Your Product Suppliers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18872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How to Add a Supplier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554480"/>
            <a:ext cx="5029200" cy="1828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Click Suppliers in the sidebar menu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Click the [+ Add Supplier] button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Fill in: Supplier Name*, Contact Person, Mobile*, Email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Enter GST Number, Address, City, State, Pincode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Click [Save Supplier] - Code auto-generated (SUP00001)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00800" y="118872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Supplier vs Customer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400800" y="1554480"/>
            <a:ext cx="5029200" cy="2011680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583680" y="1645920"/>
            <a:ext cx="2286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4361EE"/>
                </a:solidFill>
              </a:defRPr>
            </a:pPr>
            <a:r>
              <a:t>Customer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869680" y="1645920"/>
            <a:ext cx="2286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06D6A0"/>
                </a:solidFill>
              </a:defRPr>
            </a:pPr>
            <a:r>
              <a:t>Supplier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583680" y="1965960"/>
            <a:ext cx="22860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Buys FROM you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69680" y="1965960"/>
            <a:ext cx="22860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You buy FROM them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583680" y="2240280"/>
            <a:ext cx="22860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Balance = they owe you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869680" y="2240280"/>
            <a:ext cx="22860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Balance = you owe them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583680" y="2514600"/>
            <a:ext cx="22860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Payments = received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869680" y="2514600"/>
            <a:ext cx="22860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Payments = paid out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583680" y="2788920"/>
            <a:ext cx="22860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Linked to Sales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869680" y="2788920"/>
            <a:ext cx="22860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Linked to Purchases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48640" y="3657600"/>
            <a:ext cx="10972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Supplier Workflow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31520" y="4023360"/>
            <a:ext cx="105156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Add Supplier -&gt; Create Purchase (select supplier) -&gt; Products auto-receive stock -&gt; Supplier balance updates -&gt; Record Payment when you pay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91440"/>
            <a:ext cx="10972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600" b="1">
                <a:solidFill>
                  <a:srgbClr val="FFFFFF"/>
                </a:solidFill>
              </a:defRPr>
            </a:pPr>
            <a:r>
              <a:t>05  Product &amp; Inventory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566928"/>
            <a:ext cx="10972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AABBFF"/>
                </a:solidFill>
              </a:defRPr>
            </a:pPr>
            <a:r>
              <a:t>Manage Your Stock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18872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How to Add a Product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554480"/>
            <a:ext cx="502920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Click Products in the sidebar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Click [+ Add Product] button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Fill: Product Code*, Name*, Category, Brand, Unit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Set Purchase Price, Selling Price, MRP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Set GST Rate (default 18%), HSN Code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Enter Opening Stock &amp; Minimum Stock (for alerts)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Upload product image (optional)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Click [Save] - Stock tracked automatically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00800" y="118872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Product Pricing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400800" y="1554480"/>
            <a:ext cx="5029200" cy="1280160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583680" y="1645920"/>
            <a:ext cx="466344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1A1A2E"/>
                </a:solidFill>
              </a:defRPr>
            </a:pPr>
            <a:r>
              <a:t>Purchase Price  -&gt;  Your cost from supplier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583680" y="1920240"/>
            <a:ext cx="466344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1A1A2E"/>
                </a:solidFill>
              </a:defRPr>
            </a:pPr>
            <a:r>
              <a:t>Selling Price   -&gt;  Price you sell to customers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583680" y="2194560"/>
            <a:ext cx="466344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1A1A2E"/>
                </a:solidFill>
              </a:defRPr>
            </a:pPr>
            <a:r>
              <a:t>MRP             -&gt;  Maximum Retail Price on invoice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583680" y="2468880"/>
            <a:ext cx="466344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1A1A2E"/>
                </a:solidFill>
              </a:defRPr>
            </a:pPr>
            <a:r>
              <a:t>GST Rate        -&gt;  Tax percentage (e.g. 18%)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48640" y="402336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Stock Management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520" y="4389120"/>
            <a:ext cx="50292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Stock auto-decreases on Sale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Stock auto-increases on Purchase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Low Stock alert when current &lt;= minimum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Filter by 'Low Stock' to see items needing reorder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Stock value = Sum of (stock x purchase_price)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00800" y="301752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Categories &amp; Brands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583680" y="3383280"/>
            <a:ext cx="5029200" cy="1828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Pre-loaded: Battery, Inverter, UPS, Accessories, Spare Parts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Pre-loaded: Amaron, Exide, Luminous, Microtek, Su-Kam, etc.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Add more from 'Categories &amp; Brands' page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Units: Piece, Box, Pair, Set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Products must have category and brand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91440"/>
            <a:ext cx="10972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600" b="1">
                <a:solidFill>
                  <a:srgbClr val="FFFFFF"/>
                </a:solidFill>
              </a:defRPr>
            </a:pPr>
            <a:r>
              <a:t>06  Sales &amp; Invoicing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566928"/>
            <a:ext cx="10972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AABBFF"/>
                </a:solidFill>
              </a:defRPr>
            </a:pPr>
            <a:r>
              <a:t>Create &amp; Manage Invoices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18872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How to Create an Invoice (Step-by-Step)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554480"/>
            <a:ext cx="5029200" cy="2743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Go to Sales &amp; Invoices -&gt; Click [+ New Sale]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Select Customer from dropdown (or add new)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Set Sale Date, Sale Type (Cash/Credit), Payment Method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Add items: Select Product -&gt; Qty, Price auto-fills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Set Discount % and Tax % per item (auto-calculated)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Set Warranty months per item (optional)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Enter Paid Amount (or click [Full] to auto-fill)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Add Notes &amp; Warranty Terms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Click [Generate Invoice] -&gt; Redirects to View Invoice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00800" y="118872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Invoice Actions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400800" y="1554480"/>
            <a:ext cx="5029200" cy="1645920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583680" y="1645920"/>
            <a:ext cx="128016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4361EE"/>
                </a:solidFill>
              </a:defRPr>
            </a:pPr>
            <a:r>
              <a:t>View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863840" y="1645920"/>
            <a:ext cx="33832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Full invoice with shop header, totals, terms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583680" y="2011680"/>
            <a:ext cx="128016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4361EE"/>
                </a:solidFill>
              </a:defRPr>
            </a:pPr>
            <a:r>
              <a:t>Edit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863840" y="2011680"/>
            <a:ext cx="33832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Modify items, customer, amounts, payment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583680" y="2377440"/>
            <a:ext cx="128016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4361EE"/>
                </a:solidFill>
              </a:defRPr>
            </a:pPr>
            <a:r>
              <a:t>Print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63840" y="2377440"/>
            <a:ext cx="33832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Clean printable invoice (new tab)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583680" y="2743200"/>
            <a:ext cx="128016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4361EE"/>
                </a:solidFill>
              </a:defRPr>
            </a:pPr>
            <a:r>
              <a:t>Payment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863840" y="2743200"/>
            <a:ext cx="33832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Add payment for unpaid/partial invoices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8640" y="411480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Payment Status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1520" y="4480560"/>
            <a:ext cx="50292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Paid - Full amount paid (green badge)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Partial - Some amount paid (yellow badge)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Unpaid - No payment received (red badge)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Status auto-updates when payments are recorded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400800" y="338328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Auto-Calculations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583680" y="3749039"/>
            <a:ext cx="502920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000">
                <a:solidFill>
                  <a:srgbClr val="1A1A2E"/>
                </a:solidFill>
              </a:defRPr>
            </a:pPr>
            <a:r>
              <a:t>•  Subtotal = Sum(Qty x Price) for all items</a:t>
            </a:r>
          </a:p>
          <a:p>
            <a:pPr>
              <a:spcAft>
                <a:spcPts val="500"/>
              </a:spcAft>
              <a:defRPr sz="1000">
                <a:solidFill>
                  <a:srgbClr val="1A1A2E"/>
                </a:solidFill>
              </a:defRPr>
            </a:pPr>
            <a:r>
              <a:t>•  After Discount = Subtotal - (Subtotal x Disc%)</a:t>
            </a:r>
          </a:p>
          <a:p>
            <a:pPr>
              <a:spcAft>
                <a:spcPts val="500"/>
              </a:spcAft>
              <a:defRPr sz="1000">
                <a:solidFill>
                  <a:srgbClr val="1A1A2E"/>
                </a:solidFill>
              </a:defRPr>
            </a:pPr>
            <a:r>
              <a:t>•  Tax Amount = After Discount x Tax%</a:t>
            </a:r>
          </a:p>
          <a:p>
            <a:pPr>
              <a:spcAft>
                <a:spcPts val="500"/>
              </a:spcAft>
              <a:defRPr sz="1000">
                <a:solidFill>
                  <a:srgbClr val="1A1A2E"/>
                </a:solidFill>
              </a:defRPr>
            </a:pPr>
            <a:r>
              <a:t>•  Net Total = After Discount + Tax Total</a:t>
            </a:r>
          </a:p>
          <a:p>
            <a:pPr>
              <a:spcAft>
                <a:spcPts val="500"/>
              </a:spcAft>
              <a:defRPr sz="1000">
                <a:solidFill>
                  <a:srgbClr val="1A1A2E"/>
                </a:solidFill>
              </a:defRPr>
            </a:pPr>
            <a:r>
              <a:t>•  Balance = Net Total - Paid Amount</a:t>
            </a:r>
          </a:p>
          <a:p>
            <a:pPr>
              <a:spcAft>
                <a:spcPts val="500"/>
              </a:spcAft>
              <a:defRPr sz="1000">
                <a:solidFill>
                  <a:srgbClr val="1A1A2E"/>
                </a:solidFill>
              </a:defRPr>
            </a:pPr>
            <a:r>
              <a:t>•  Customer balance auto-increases if Balance &gt; 0</a:t>
            </a:r>
          </a:p>
          <a:p>
            <a:pPr>
              <a:spcAft>
                <a:spcPts val="500"/>
              </a:spcAft>
              <a:defRPr sz="1000">
                <a:solidFill>
                  <a:srgbClr val="1A1A2E"/>
                </a:solidFill>
              </a:defRPr>
            </a:pPr>
            <a:r>
              <a:t>•  Product stock auto-decreases by sold quantity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91440"/>
            <a:ext cx="10972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600" b="1">
                <a:solidFill>
                  <a:srgbClr val="FFFFFF"/>
                </a:solidFill>
              </a:defRPr>
            </a:pPr>
            <a:r>
              <a:t>07  Purchase Management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566928"/>
            <a:ext cx="10972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AABBFF"/>
                </a:solidFill>
              </a:defRPr>
            </a:pPr>
            <a:r>
              <a:t>Record Stock Purchases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18872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How to Record a Purchase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554480"/>
            <a:ext cx="502920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Go to Purchases -&gt; Click [+ New Purchase]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Select Supplier from dropdown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Set Purchase Date, Payment Method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Add items: Select Product -&gt; Qty, Price auto-fills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Set Discount % and Tax % per item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Enter Paid Amount (or 0 for credit purchase)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Upload supplier invoice file (optional)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Click [Save Purchase] -&gt; Stock auto-increases!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00800" y="118872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Purchase vs Sale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400800" y="1554480"/>
            <a:ext cx="5029200" cy="1828800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583680" y="1645920"/>
            <a:ext cx="2286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EF476F"/>
                </a:solidFill>
              </a:defRPr>
            </a:pPr>
            <a:r>
              <a:t>Purchase (Buying)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869680" y="1645920"/>
            <a:ext cx="2286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06D6A0"/>
                </a:solidFill>
              </a:defRPr>
            </a:pPr>
            <a:r>
              <a:t>Sale (Selling)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583680" y="1965960"/>
            <a:ext cx="2286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1A1A2E"/>
                </a:solidFill>
              </a:defRPr>
            </a:pPr>
            <a:r>
              <a:t>Stock INCREASES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69680" y="1965960"/>
            <a:ext cx="2286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1A1A2E"/>
                </a:solidFill>
              </a:defRPr>
            </a:pPr>
            <a:r>
              <a:t>Stock DECREASES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583680" y="2286000"/>
            <a:ext cx="2286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1A1A2E"/>
                </a:solidFill>
              </a:defRPr>
            </a:pPr>
            <a:r>
              <a:t>Supplier balance UP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869680" y="2286000"/>
            <a:ext cx="2286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1A1A2E"/>
                </a:solidFill>
              </a:defRPr>
            </a:pPr>
            <a:r>
              <a:t>Customer balance UP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583680" y="2606040"/>
            <a:ext cx="2286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1A1A2E"/>
                </a:solidFill>
              </a:defRPr>
            </a:pPr>
            <a:r>
              <a:t>You OWE supplier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869680" y="2606040"/>
            <a:ext cx="2286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1A1A2E"/>
                </a:solidFill>
              </a:defRPr>
            </a:pPr>
            <a:r>
              <a:t>Customer OWES you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583680" y="2926080"/>
            <a:ext cx="2286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1A1A2E"/>
                </a:solidFill>
              </a:defRPr>
            </a:pPr>
            <a:r>
              <a:t>Uses Purchase Price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869680" y="2926080"/>
            <a:ext cx="2286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1A1A2E"/>
                </a:solidFill>
              </a:defRPr>
            </a:pPr>
            <a:r>
              <a:t>Uses Selling Price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48640" y="4023360"/>
            <a:ext cx="10972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Purchase Workflow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31520" y="4389120"/>
            <a:ext cx="105156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Add Supplier -&gt; Create Purchase (select products &amp; quantities) -&gt; Stock auto-increases -&gt; Supplier balance updates -&gt; Record Payment when you pay -&gt; Supplier balance decreases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